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Fraunces Extra Bold"/>
      <p:regular r:id="rId23"/>
    </p:embeddedFont>
    <p:embeddedFont>
      <p:font typeface="Fraunces Extra Bold"/>
      <p:regular r:id="rId24"/>
    </p:embeddedFont>
    <p:embeddedFont>
      <p:font typeface="Nobile"/>
      <p:regular r:id="rId25"/>
    </p:embeddedFont>
    <p:embeddedFont>
      <p:font typeface="Nobile"/>
      <p:regular r:id="rId26"/>
    </p:embeddedFont>
    <p:embeddedFont>
      <p:font typeface="Nobile"/>
      <p:regular r:id="rId27"/>
    </p:embeddedFont>
    <p:embeddedFont>
      <p:font typeface="Nobile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slideLayout" Target="../slideLayouts/slideLayout14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vindrakumar2907/resources/blob/main/AI/Getting-Started-with-AI-Toolkit.pdf" TargetMode="External"/><Relationship Id="rId3" Type="http://schemas.openxmlformats.org/officeDocument/2006/relationships/hyperlink" Target="https://github.com/ravindrakumar2907/my-programming-code/blob/main/backend/python/python-ai/demo-agents/email_agent.py" TargetMode="External"/><Relationship Id="rId1" Type="http://schemas.openxmlformats.org/officeDocument/2006/relationships/image" Target="../media/image-15-1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27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240244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Rise of Agentic AI:</a:t>
            </a:r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Building Proactive, Autonomous Systems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8689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05397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Ravi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342721" y="605397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7453" y="706993"/>
            <a:ext cx="6297930" cy="515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CrewAI Components in Action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7453" y="1470065"/>
            <a:ext cx="6256377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Example: Market Research Agent Implementation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577453" y="2026801"/>
            <a:ext cx="7989094" cy="1722001"/>
          </a:xfrm>
          <a:prstGeom prst="roundRect">
            <a:avLst>
              <a:gd name="adj" fmla="val 862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0313" y="2049661"/>
            <a:ext cx="659963" cy="1676281"/>
          </a:xfrm>
          <a:prstGeom prst="roundRect">
            <a:avLst>
              <a:gd name="adj" fmla="val 18345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806529" y="2733080"/>
            <a:ext cx="24741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425178" y="2214563"/>
            <a:ext cx="2149793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Agent Configuration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425178" y="2571274"/>
            <a:ext cx="711850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Role: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Research Analyst - Market Trends Expert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1425178" y="2934176"/>
            <a:ext cx="711850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Goal: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"Find latest AI adoption statistics and industry insights"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1425178" y="3297079"/>
            <a:ext cx="711850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Tools: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GoogleSearch API, WebScraper, DataProcessor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577453" y="3913703"/>
            <a:ext cx="7989094" cy="1722001"/>
          </a:xfrm>
          <a:prstGeom prst="roundRect">
            <a:avLst>
              <a:gd name="adj" fmla="val 862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00313" y="3936563"/>
            <a:ext cx="659963" cy="1676281"/>
          </a:xfrm>
          <a:prstGeom prst="roundRect">
            <a:avLst>
              <a:gd name="adj" fmla="val 18345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806529" y="4619982"/>
            <a:ext cx="24741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425178" y="4101465"/>
            <a:ext cx="2062401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Task Definition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425178" y="4458176"/>
            <a:ext cx="711850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Description: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"Summarise top 3 AI trends from 2024 Q4 with supporting data"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1425178" y="4821079"/>
            <a:ext cx="711850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Expected Output: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Structured Markdown report with citations and sources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1425178" y="5183981"/>
            <a:ext cx="711850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Context: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Focus on enterprise adoption patterns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577453" y="5800606"/>
            <a:ext cx="7989094" cy="1722001"/>
          </a:xfrm>
          <a:prstGeom prst="roundRect">
            <a:avLst>
              <a:gd name="adj" fmla="val 862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600313" y="5823466"/>
            <a:ext cx="659963" cy="1676281"/>
          </a:xfrm>
          <a:prstGeom prst="roundRect">
            <a:avLst>
              <a:gd name="adj" fmla="val 18345"/>
            </a:avLst>
          </a:prstGeom>
          <a:solidFill>
            <a:srgbClr val="E8F3E8"/>
          </a:solidFill>
          <a:ln/>
        </p:spPr>
      </p:sp>
      <p:sp>
        <p:nvSpPr>
          <p:cNvPr id="21" name="Text 18"/>
          <p:cNvSpPr/>
          <p:nvPr/>
        </p:nvSpPr>
        <p:spPr>
          <a:xfrm>
            <a:off x="806529" y="6506885"/>
            <a:ext cx="247412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900" dirty="0"/>
          </a:p>
        </p:txBody>
      </p:sp>
      <p:sp>
        <p:nvSpPr>
          <p:cNvPr id="22" name="Text 19"/>
          <p:cNvSpPr/>
          <p:nvPr/>
        </p:nvSpPr>
        <p:spPr>
          <a:xfrm>
            <a:off x="1425178" y="5988368"/>
            <a:ext cx="2075021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Crew Orchestration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1425178" y="6345079"/>
            <a:ext cx="711850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Coordination: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Brings together tasks and agents seamlessly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1425178" y="6707981"/>
            <a:ext cx="711850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Execution: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Runs workflows in sequence or parallel as needed</a:t>
            </a:r>
            <a:endParaRPr lang="en-US" sz="1250" dirty="0"/>
          </a:p>
        </p:txBody>
      </p:sp>
      <p:sp>
        <p:nvSpPr>
          <p:cNvPr id="25" name="Text 22"/>
          <p:cNvSpPr/>
          <p:nvPr/>
        </p:nvSpPr>
        <p:spPr>
          <a:xfrm>
            <a:off x="1425178" y="7070884"/>
            <a:ext cx="711850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Quality Control: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Validates outputs and ensures task completion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86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3276957"/>
            <a:ext cx="10731341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Live Demo: Automated Email Workflow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1999" y="4270772"/>
            <a:ext cx="13126402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Witness Agentic AI in action with a practical scenario: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9" y="4856321"/>
            <a:ext cx="4375428" cy="8595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6788" y="5930622"/>
            <a:ext cx="272105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Script Walkthrough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966788" y="6395204"/>
            <a:ext cx="3945850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We'll examine the CrewAI script, defining agents, roles, tools, and the overall workflow.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427" y="4856321"/>
            <a:ext cx="4375428" cy="85951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42215" y="5930622"/>
            <a:ext cx="2750463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Agent Collaboration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5342215" y="6395204"/>
            <a:ext cx="3945850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See how tasks are delegated, agents interact, and progress towards the defined goal.</a:t>
            </a:r>
            <a:endParaRPr lang="en-US" sz="16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854" y="4856321"/>
            <a:ext cx="4375428" cy="85951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7643" y="5930622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Outcome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9717643" y="6395204"/>
            <a:ext cx="3945850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Observe the human approval step and the automatic email dispatch triggered by the AI crew.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3858" y="618887"/>
            <a:ext cx="7909084" cy="1102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Ethical AI Agents: A Crucial Imperative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103858" y="1986201"/>
            <a:ext cx="7909084" cy="1344454"/>
          </a:xfrm>
          <a:prstGeom prst="roundRect">
            <a:avLst>
              <a:gd name="adj" fmla="val 8162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80998" y="1986201"/>
            <a:ext cx="91440" cy="1344454"/>
          </a:xfrm>
          <a:prstGeom prst="roundRect">
            <a:avLst>
              <a:gd name="adj" fmla="val 173656"/>
            </a:avLst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6371630" y="2185392"/>
            <a:ext cx="2927747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Fairness &amp; Bias Mitigation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371630" y="2566868"/>
            <a:ext cx="744212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Ensuring AI agents operate without prejudice and promote equitable outcomes for all users.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103858" y="3506986"/>
            <a:ext cx="7909084" cy="1062157"/>
          </a:xfrm>
          <a:prstGeom prst="roundRect">
            <a:avLst>
              <a:gd name="adj" fmla="val 1033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080998" y="3506986"/>
            <a:ext cx="91440" cy="1062157"/>
          </a:xfrm>
          <a:prstGeom prst="roundRect">
            <a:avLst>
              <a:gd name="adj" fmla="val 173656"/>
            </a:avLst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6371630" y="3706178"/>
            <a:ext cx="341483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Transparency &amp; Explainability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371630" y="4087654"/>
            <a:ext cx="7442121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Designing agents whose decision-making processes can be understood and audited.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103858" y="4745474"/>
            <a:ext cx="7909084" cy="1344454"/>
          </a:xfrm>
          <a:prstGeom prst="roundRect">
            <a:avLst>
              <a:gd name="adj" fmla="val 8162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080998" y="4745474"/>
            <a:ext cx="91440" cy="1344454"/>
          </a:xfrm>
          <a:prstGeom prst="roundRect">
            <a:avLst>
              <a:gd name="adj" fmla="val 173656"/>
            </a:avLst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6371630" y="4944666"/>
            <a:ext cx="2783086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Accountability &amp; Control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371630" y="5326142"/>
            <a:ext cx="744212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Establishing clear lines of responsibility for agent actions and maintaining human oversight.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103858" y="6266259"/>
            <a:ext cx="7909084" cy="1344454"/>
          </a:xfrm>
          <a:prstGeom prst="roundRect">
            <a:avLst>
              <a:gd name="adj" fmla="val 8162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080998" y="6266259"/>
            <a:ext cx="91440" cy="1344454"/>
          </a:xfrm>
          <a:prstGeom prst="roundRect">
            <a:avLst>
              <a:gd name="adj" fmla="val 173656"/>
            </a:avLst>
          </a:prstGeom>
          <a:solidFill>
            <a:srgbClr val="438951"/>
          </a:solidFill>
          <a:ln/>
        </p:spPr>
      </p:sp>
      <p:sp>
        <p:nvSpPr>
          <p:cNvPr id="18" name="Text 15"/>
          <p:cNvSpPr/>
          <p:nvPr/>
        </p:nvSpPr>
        <p:spPr>
          <a:xfrm>
            <a:off x="6371630" y="6465451"/>
            <a:ext cx="2654379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Privacy &amp; Data Security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371630" y="6846927"/>
            <a:ext cx="7442121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Protecting sensitive information handled by autonomous agents and adhering to data regulations.</a:t>
            </a:r>
            <a:endParaRPr lang="en-US" sz="13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24138" y="569714"/>
            <a:ext cx="6150650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Takeaways / Recap</a:t>
            </a:r>
            <a:endParaRPr lang="en-US" sz="4050" dirty="0"/>
          </a:p>
        </p:txBody>
      </p:sp>
      <p:sp>
        <p:nvSpPr>
          <p:cNvPr id="5" name="Text 2"/>
          <p:cNvSpPr/>
          <p:nvPr/>
        </p:nvSpPr>
        <p:spPr>
          <a:xfrm>
            <a:off x="724138" y="1526500"/>
            <a:ext cx="1318212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Recap of our journey into the world of Agentic AI: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24138" y="2090142"/>
            <a:ext cx="6487597" cy="2681407"/>
          </a:xfrm>
          <a:prstGeom prst="roundRect">
            <a:avLst>
              <a:gd name="adj" fmla="val 6945"/>
            </a:avLst>
          </a:prstGeom>
          <a:solidFill>
            <a:srgbClr val="E8F3E8"/>
          </a:solidFill>
          <a:ln/>
        </p:spPr>
      </p:sp>
      <p:sp>
        <p:nvSpPr>
          <p:cNvPr id="7" name="Shape 4"/>
          <p:cNvSpPr/>
          <p:nvPr/>
        </p:nvSpPr>
        <p:spPr>
          <a:xfrm>
            <a:off x="930950" y="2296954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438951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685" y="2432685"/>
            <a:ext cx="279202" cy="3490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30950" y="3124438"/>
            <a:ext cx="399407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Agentic AI: The New Paradigm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930950" y="3571756"/>
            <a:ext cx="607397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systems are evolving from reactive tools to autonomous, proactive problem-solvers that plan, reason, and execute.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418546" y="2090142"/>
            <a:ext cx="6487716" cy="2681407"/>
          </a:xfrm>
          <a:prstGeom prst="roundRect">
            <a:avLst>
              <a:gd name="adj" fmla="val 6945"/>
            </a:avLst>
          </a:prstGeom>
          <a:solidFill>
            <a:srgbClr val="E8F3E8"/>
          </a:solidFill>
          <a:ln/>
        </p:spPr>
      </p:sp>
      <p:sp>
        <p:nvSpPr>
          <p:cNvPr id="12" name="Shape 8"/>
          <p:cNvSpPr/>
          <p:nvPr/>
        </p:nvSpPr>
        <p:spPr>
          <a:xfrm>
            <a:off x="7625358" y="2296954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438951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093" y="2432685"/>
            <a:ext cx="279202" cy="34909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25358" y="3124438"/>
            <a:ext cx="348186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LLMs Powering Autonomy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7625358" y="3571756"/>
            <a:ext cx="6074093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Large Language Models are the 'brain', but agents add critical components like memory, tools, and orchestration for true initiative.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724138" y="4978360"/>
            <a:ext cx="6487597" cy="2681407"/>
          </a:xfrm>
          <a:prstGeom prst="roundRect">
            <a:avLst>
              <a:gd name="adj" fmla="val 6945"/>
            </a:avLst>
          </a:prstGeom>
          <a:solidFill>
            <a:srgbClr val="E8F3E8"/>
          </a:solidFill>
          <a:ln/>
        </p:spPr>
      </p:sp>
      <p:sp>
        <p:nvSpPr>
          <p:cNvPr id="17" name="Shape 12"/>
          <p:cNvSpPr/>
          <p:nvPr/>
        </p:nvSpPr>
        <p:spPr>
          <a:xfrm>
            <a:off x="930950" y="5185172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438951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85" y="5320903"/>
            <a:ext cx="279202" cy="34909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30950" y="6012656"/>
            <a:ext cx="3833217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RAG for Dynamic Knowledge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930950" y="6459974"/>
            <a:ext cx="6073973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Retrieval-Augmented Generation bridges the knowledge gap, providing LLMs with real-time, external information beyond their training data.</a:t>
            </a:r>
            <a:endParaRPr lang="en-US" sz="1600" dirty="0"/>
          </a:p>
        </p:txBody>
      </p:sp>
      <p:sp>
        <p:nvSpPr>
          <p:cNvPr id="21" name="Shape 15"/>
          <p:cNvSpPr/>
          <p:nvPr/>
        </p:nvSpPr>
        <p:spPr>
          <a:xfrm>
            <a:off x="7418546" y="4978360"/>
            <a:ext cx="6487716" cy="2681407"/>
          </a:xfrm>
          <a:prstGeom prst="roundRect">
            <a:avLst>
              <a:gd name="adj" fmla="val 6945"/>
            </a:avLst>
          </a:prstGeom>
          <a:solidFill>
            <a:srgbClr val="E8F3E8"/>
          </a:solidFill>
          <a:ln/>
        </p:spPr>
      </p:sp>
      <p:sp>
        <p:nvSpPr>
          <p:cNvPr id="22" name="Shape 16"/>
          <p:cNvSpPr/>
          <p:nvPr/>
        </p:nvSpPr>
        <p:spPr>
          <a:xfrm>
            <a:off x="7625358" y="5185172"/>
            <a:ext cx="620673" cy="620673"/>
          </a:xfrm>
          <a:prstGeom prst="roundRect">
            <a:avLst>
              <a:gd name="adj" fmla="val 14730922"/>
            </a:avLst>
          </a:prstGeom>
          <a:solidFill>
            <a:srgbClr val="438951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093" y="5320903"/>
            <a:ext cx="279202" cy="349091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625358" y="6012656"/>
            <a:ext cx="4271010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CrewAI: Orchestrating AI Teams</a:t>
            </a:r>
            <a:endParaRPr lang="en-US" sz="2000" dirty="0"/>
          </a:p>
        </p:txBody>
      </p:sp>
      <p:sp>
        <p:nvSpPr>
          <p:cNvPr id="25" name="Text 18"/>
          <p:cNvSpPr/>
          <p:nvPr/>
        </p:nvSpPr>
        <p:spPr>
          <a:xfrm>
            <a:off x="7625358" y="6459974"/>
            <a:ext cx="6074093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Frameworks like CrewAI enable the coordination of multiple specialised AI agents to work collaboratively on complex tasks.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30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 of Software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154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Agentic AI is set to fundamentally redefine software development and application capabilities: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33462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783925"/>
            <a:ext cx="39285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Engineers as Orchestrators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274344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focus shifts from manual coding to designing and managing sophisticated multi-agent systems, where engineers become architects of AI collaboration.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933462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3783925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Adaptive, Proactive Applications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4628674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Software will no longer just respond to commands but will proactively anticipate needs, plan solutions, and execute tasks autonomously, learning and adapting continuously.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933462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3783925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Seamless Human-AI Collaboration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4628674"/>
            <a:ext cx="41586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Future applications will blend human creativity and intuition with AI's efficiency, augmenting our abilities and streamlining complex workflows across all industries.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698337"/>
            <a:ext cx="130428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🚀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This paradigm shift empowers us to build more intelligent, resilient, and human-centric software.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798677"/>
            <a:ext cx="61636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References and Links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8476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the resources and code used in this presentation to deepen your understanding of Agentic AI: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55068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Resources:</a:t>
            </a:r>
            <a:endParaRPr lang="en-US" sz="3550" dirty="0"/>
          </a:p>
        </p:txBody>
      </p:sp>
      <p:sp>
        <p:nvSpPr>
          <p:cNvPr id="7" name="Text 4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Getting Started with AI Toolkit (PDF)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16088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Code:</a:t>
            </a:r>
            <a:endParaRPr lang="en-US" sz="3550" dirty="0"/>
          </a:p>
        </p:txBody>
      </p:sp>
      <p:sp>
        <p:nvSpPr>
          <p:cNvPr id="9" name="Text 6"/>
          <p:cNvSpPr/>
          <p:nvPr/>
        </p:nvSpPr>
        <p:spPr>
          <a:xfrm>
            <a:off x="793790" y="60680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Automated Email Agent Demo (Python)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7410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Questions?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5924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Thank you for your time!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615" y="742950"/>
            <a:ext cx="5212199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Today's Journey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29615" y="1811417"/>
            <a:ext cx="208478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9615" y="2142768"/>
            <a:ext cx="4251365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729615" y="2292668"/>
            <a:ext cx="402586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Agentic AI Paradigm Shift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29615" y="2743438"/>
            <a:ext cx="4251365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Understanding the core shift from reactive to proactive systems.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189458" y="1811417"/>
            <a:ext cx="208478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189458" y="2142768"/>
            <a:ext cx="4251365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5189458" y="2292668"/>
            <a:ext cx="333398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Foundations of AI Agents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5189458" y="2743438"/>
            <a:ext cx="4251365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Exploring LLMs and RAG as crucial building blocks.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49301" y="1811417"/>
            <a:ext cx="208478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649301" y="2142768"/>
            <a:ext cx="4251484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9649301" y="2292668"/>
            <a:ext cx="3135749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Anatomy of an AI Agent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9649301" y="2743438"/>
            <a:ext cx="4251484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components that define an intelligent agent.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29615" y="3775234"/>
            <a:ext cx="208478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29615" y="4106585"/>
            <a:ext cx="4251365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729615" y="4256484"/>
            <a:ext cx="4251365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CrewAI: Orchestrating Agent Teams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29615" y="5033010"/>
            <a:ext cx="4251365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How the CrewAI framework enables multi-agent collaboration.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189458" y="3775234"/>
            <a:ext cx="208478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05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189458" y="4106585"/>
            <a:ext cx="4251365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1" name="Text 19"/>
          <p:cNvSpPr/>
          <p:nvPr/>
        </p:nvSpPr>
        <p:spPr>
          <a:xfrm>
            <a:off x="5189458" y="4256484"/>
            <a:ext cx="4251365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Live Demo: Automated Email Workflow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5189458" y="5033010"/>
            <a:ext cx="4251365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Seeing agentic AI in action with a practical example.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649301" y="3775234"/>
            <a:ext cx="208478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06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649301" y="4106585"/>
            <a:ext cx="4251484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5" name="Text 23"/>
          <p:cNvSpPr/>
          <p:nvPr/>
        </p:nvSpPr>
        <p:spPr>
          <a:xfrm>
            <a:off x="9649301" y="4256484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Ethical  AI Agents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9649301" y="4707255"/>
            <a:ext cx="4251484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Building Agents with giving right context in Ethical way.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29615" y="6064806"/>
            <a:ext cx="208478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07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29615" y="6396157"/>
            <a:ext cx="13171170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9" name="Text 27"/>
          <p:cNvSpPr/>
          <p:nvPr/>
        </p:nvSpPr>
        <p:spPr>
          <a:xfrm>
            <a:off x="729615" y="6546056"/>
            <a:ext cx="2970014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Takeaways &amp; Q&amp;A</a:t>
            </a:r>
            <a:endParaRPr lang="en-US" sz="2050" dirty="0"/>
          </a:p>
        </p:txBody>
      </p:sp>
      <p:sp>
        <p:nvSpPr>
          <p:cNvPr id="30" name="Text 28"/>
          <p:cNvSpPr/>
          <p:nvPr/>
        </p:nvSpPr>
        <p:spPr>
          <a:xfrm>
            <a:off x="729615" y="6996827"/>
            <a:ext cx="13171170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Summarising core concepts and addressing your questions.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658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365" y="2764274"/>
            <a:ext cx="8285440" cy="566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Agentic AI Changes Everything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4365" y="3602474"/>
            <a:ext cx="472094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What Makes Agentic AI Different?</a:t>
            </a:r>
            <a:endParaRPr lang="en-US" sz="2100" dirty="0"/>
          </a:p>
        </p:txBody>
      </p:sp>
      <p:sp>
        <p:nvSpPr>
          <p:cNvPr id="5" name="Shape 2"/>
          <p:cNvSpPr/>
          <p:nvPr/>
        </p:nvSpPr>
        <p:spPr>
          <a:xfrm>
            <a:off x="634365" y="4214217"/>
            <a:ext cx="6590228" cy="1669732"/>
          </a:xfrm>
          <a:prstGeom prst="roundRect">
            <a:avLst>
              <a:gd name="adj" fmla="val 6572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1505" y="4214217"/>
            <a:ext cx="91440" cy="1669732"/>
          </a:xfrm>
          <a:prstGeom prst="roundRect">
            <a:avLst>
              <a:gd name="adj" fmla="val 178416"/>
            </a:avLst>
          </a:prstGeom>
          <a:solidFill>
            <a:srgbClr val="438951"/>
          </a:solidFill>
          <a:ln/>
        </p:spPr>
      </p:sp>
      <p:sp>
        <p:nvSpPr>
          <p:cNvPr id="7" name="Text 4"/>
          <p:cNvSpPr/>
          <p:nvPr/>
        </p:nvSpPr>
        <p:spPr>
          <a:xfrm>
            <a:off x="907018" y="4418290"/>
            <a:ext cx="3116223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Proactive Decision-Making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07018" y="4810125"/>
            <a:ext cx="6113502" cy="86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Agents initiate actions and make decisions based on high-level goals, not just immediate prompts, driving towards objectives autonomously.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405807" y="4214217"/>
            <a:ext cx="6590228" cy="1669732"/>
          </a:xfrm>
          <a:prstGeom prst="roundRect">
            <a:avLst>
              <a:gd name="adj" fmla="val 6572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82947" y="4214217"/>
            <a:ext cx="91440" cy="1669732"/>
          </a:xfrm>
          <a:prstGeom prst="roundRect">
            <a:avLst>
              <a:gd name="adj" fmla="val 178416"/>
            </a:avLst>
          </a:prstGeom>
          <a:solidFill>
            <a:srgbClr val="438951"/>
          </a:solidFill>
          <a:ln/>
        </p:spPr>
      </p:sp>
      <p:sp>
        <p:nvSpPr>
          <p:cNvPr id="11" name="Text 8"/>
          <p:cNvSpPr/>
          <p:nvPr/>
        </p:nvSpPr>
        <p:spPr>
          <a:xfrm>
            <a:off x="7678460" y="4418290"/>
            <a:ext cx="3433762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Autonomous Problem Solving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678460" y="4810125"/>
            <a:ext cx="6113502" cy="86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They can break down complex tasks, self-correct errors, and adapt their strategies dynamically to new information and changing environments.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34365" y="6065163"/>
            <a:ext cx="6590228" cy="1669732"/>
          </a:xfrm>
          <a:prstGeom prst="roundRect">
            <a:avLst>
              <a:gd name="adj" fmla="val 6572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1505" y="6065163"/>
            <a:ext cx="91440" cy="1669732"/>
          </a:xfrm>
          <a:prstGeom prst="roundRect">
            <a:avLst>
              <a:gd name="adj" fmla="val 178416"/>
            </a:avLst>
          </a:prstGeom>
          <a:solidFill>
            <a:srgbClr val="438951"/>
          </a:solidFill>
          <a:ln/>
        </p:spPr>
      </p:sp>
      <p:sp>
        <p:nvSpPr>
          <p:cNvPr id="15" name="Text 12"/>
          <p:cNvSpPr/>
          <p:nvPr/>
        </p:nvSpPr>
        <p:spPr>
          <a:xfrm>
            <a:off x="907018" y="6269236"/>
            <a:ext cx="2850713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Orchestrated Workflows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07018" y="6661071"/>
            <a:ext cx="6113502" cy="86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Multiple agents can coordinate and collaborate intelligently, forming sophisticated workflows to achieve overarching business objectives efficiently.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7405807" y="6065163"/>
            <a:ext cx="6590228" cy="1669732"/>
          </a:xfrm>
          <a:prstGeom prst="roundRect">
            <a:avLst>
              <a:gd name="adj" fmla="val 6572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382947" y="6065163"/>
            <a:ext cx="91440" cy="1669732"/>
          </a:xfrm>
          <a:prstGeom prst="roundRect">
            <a:avLst>
              <a:gd name="adj" fmla="val 178416"/>
            </a:avLst>
          </a:prstGeom>
          <a:solidFill>
            <a:srgbClr val="438951"/>
          </a:solidFill>
          <a:ln/>
        </p:spPr>
      </p:sp>
      <p:sp>
        <p:nvSpPr>
          <p:cNvPr id="19" name="Text 16"/>
          <p:cNvSpPr/>
          <p:nvPr/>
        </p:nvSpPr>
        <p:spPr>
          <a:xfrm>
            <a:off x="7678460" y="6269236"/>
            <a:ext cx="3065978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Reduced Human Overhead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678460" y="6661071"/>
            <a:ext cx="6113502" cy="86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handling repetitive or complex operational tasks, agentic AI frees software engineers to focus on higher-level strategy, innovation, and creative problem-solving.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839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3406" y="2542580"/>
            <a:ext cx="8120182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Evolution of Artificial Intelligence</a:t>
            </a:r>
            <a:endParaRPr lang="en-US" sz="3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06" y="3313628"/>
            <a:ext cx="6731794" cy="6667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0094" y="4147066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Traditional AI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50094" y="4507468"/>
            <a:ext cx="639841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Rule-based, reactive systems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750094" y="4874181"/>
            <a:ext cx="639841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Examples: calculators, spam filters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313628"/>
            <a:ext cx="6731794" cy="6667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887" y="4147066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Machine Learning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7481887" y="4507468"/>
            <a:ext cx="639841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Predictive, data-driven models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7481887" y="4874181"/>
            <a:ext cx="639841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Examples: recommendation engines</a:t>
            </a:r>
            <a:endParaRPr lang="en-US" sz="13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06" y="5307568"/>
            <a:ext cx="6731794" cy="666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0094" y="6141006"/>
            <a:ext cx="2481263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Large Language Models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50094" y="6501408"/>
            <a:ext cx="639841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Language understanding and reasoning</a:t>
            </a:r>
            <a:endParaRPr lang="en-US" sz="1300" dirty="0"/>
          </a:p>
        </p:txBody>
      </p:sp>
      <p:sp>
        <p:nvSpPr>
          <p:cNvPr id="15" name="Text 9"/>
          <p:cNvSpPr/>
          <p:nvPr/>
        </p:nvSpPr>
        <p:spPr>
          <a:xfrm>
            <a:off x="750094" y="6868120"/>
            <a:ext cx="639841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Examples: ChatGPT, Gemini</a:t>
            </a:r>
            <a:endParaRPr lang="en-US" sz="13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307568"/>
            <a:ext cx="6731794" cy="66675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481887" y="6141006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Agentic AI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7481887" y="6501408"/>
            <a:ext cx="639841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Goal-driven, proactive, autonomous</a:t>
            </a:r>
            <a:endParaRPr lang="en-US" sz="1300" dirty="0"/>
          </a:p>
        </p:txBody>
      </p:sp>
      <p:sp>
        <p:nvSpPr>
          <p:cNvPr id="19" name="Text 12"/>
          <p:cNvSpPr/>
          <p:nvPr/>
        </p:nvSpPr>
        <p:spPr>
          <a:xfrm>
            <a:off x="7481887" y="6868120"/>
            <a:ext cx="6398419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Examples: AI assistants booking flights end-to-end</a:t>
            </a:r>
            <a:endParaRPr lang="en-US" sz="1300" dirty="0"/>
          </a:p>
        </p:txBody>
      </p:sp>
      <p:sp>
        <p:nvSpPr>
          <p:cNvPr id="20" name="Text 13"/>
          <p:cNvSpPr/>
          <p:nvPr/>
        </p:nvSpPr>
        <p:spPr>
          <a:xfrm>
            <a:off x="583406" y="7489031"/>
            <a:ext cx="13463587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📈</a:t>
            </a:r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From simple inputs &amp; outputs → autonomous workflows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403" y="434816"/>
            <a:ext cx="7182445" cy="494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From Reactive to Proactive Systems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403" y="1343978"/>
            <a:ext cx="4204216" cy="42042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3403" y="5726073"/>
            <a:ext cx="197643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Traditional AI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53403" y="6131242"/>
            <a:ext cx="4204216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One input → One output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53403" y="6526411"/>
            <a:ext cx="4204216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 "Translate text" → returns translation</a:t>
            </a:r>
            <a:endParaRPr lang="en-US" sz="1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001" y="1343978"/>
            <a:ext cx="4343400" cy="43434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51001" y="5865257"/>
            <a:ext cx="235350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Large Language Models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5151001" y="6270427"/>
            <a:ext cx="4343400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 &amp; generate human-like text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5151001" y="6665595"/>
            <a:ext cx="4343400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 "Summarise this report" → coherent summary</a:t>
            </a:r>
            <a:endParaRPr lang="en-US" sz="12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783" y="1343978"/>
            <a:ext cx="4204216" cy="420421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887783" y="5726073"/>
            <a:ext cx="197643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Agentic AI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9887783" y="6131242"/>
            <a:ext cx="4204216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Plans, acts, adapts to goals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9887783" y="6526411"/>
            <a:ext cx="4204216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 "Schedule a meeting" → finds slots, checks calendars, sends invites</a:t>
            </a:r>
            <a:endParaRPr lang="en-US" sz="1200" dirty="0"/>
          </a:p>
        </p:txBody>
      </p:sp>
      <p:sp>
        <p:nvSpPr>
          <p:cNvPr id="15" name="Shape 10"/>
          <p:cNvSpPr/>
          <p:nvPr/>
        </p:nvSpPr>
        <p:spPr>
          <a:xfrm>
            <a:off x="553403" y="7352348"/>
            <a:ext cx="13523595" cy="1077039"/>
          </a:xfrm>
          <a:prstGeom prst="roundRect">
            <a:avLst>
              <a:gd name="adj" fmla="val 13213"/>
            </a:avLst>
          </a:prstGeom>
          <a:solidFill>
            <a:srgbClr val="B6FCB8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18" y="7567493"/>
            <a:ext cx="247055" cy="19764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16687" y="7549991"/>
            <a:ext cx="224682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🧠</a:t>
            </a:r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The Paradigm Shift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1116687" y="7955161"/>
            <a:ext cx="12802195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AI transforms from passive responder to autonomous problem-solver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391" y="539829"/>
            <a:ext cx="7093268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LLMs: The Foundation Layer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3391" y="1447681"/>
            <a:ext cx="7770019" cy="1445062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369606" y="1643896"/>
            <a:ext cx="245375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LLMs are the Brain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69606" y="2068354"/>
            <a:ext cx="7377589" cy="628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They reason, plan, and generate human-like language with remarkable sophistication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73391" y="3088958"/>
            <a:ext cx="7770019" cy="1896547"/>
          </a:xfrm>
          <a:prstGeom prst="roundRect">
            <a:avLst>
              <a:gd name="adj" fmla="val 9316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6369606" y="3285173"/>
            <a:ext cx="370546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But LLMs Alone Aren't Agents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69606" y="3709630"/>
            <a:ext cx="737758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Memory: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Forget after each query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369606" y="4092416"/>
            <a:ext cx="737758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Tools: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Can't act without APIs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369606" y="4475202"/>
            <a:ext cx="737758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Autonomy: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Only respond, never initiate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73391" y="5206246"/>
            <a:ext cx="7770019" cy="1942267"/>
          </a:xfrm>
          <a:prstGeom prst="roundRect">
            <a:avLst>
              <a:gd name="adj" fmla="val 5649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50531" y="5206246"/>
            <a:ext cx="91440" cy="1942267"/>
          </a:xfrm>
          <a:prstGeom prst="roundRect">
            <a:avLst>
              <a:gd name="adj" fmla="val 193214"/>
            </a:avLst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6461046" y="5425321"/>
            <a:ext cx="2492931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How LLMs Function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461046" y="5849779"/>
            <a:ext cx="726328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Learn patterns from massive training datasets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461046" y="6232565"/>
            <a:ext cx="726328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Generate responses using internal parameters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6461046" y="6615351"/>
            <a:ext cx="7263289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Limited by static training knowledge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173391" y="7369254"/>
            <a:ext cx="7770019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🔑</a:t>
            </a:r>
            <a:pPr algn="ct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Agentic AI = LLM + Memory + Tools + Autonomy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898446"/>
            <a:ext cx="12974836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RAG: Bridging Static and Dynamic Knowledge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7954" y="2148840"/>
            <a:ext cx="5637848" cy="416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Retrieval-Augmented Generation</a:t>
            </a:r>
            <a:endParaRPr lang="en-US" sz="2600" dirty="0"/>
          </a:p>
        </p:txBody>
      </p:sp>
      <p:sp>
        <p:nvSpPr>
          <p:cNvPr id="4" name="Shape 2"/>
          <p:cNvSpPr/>
          <p:nvPr/>
        </p:nvSpPr>
        <p:spPr>
          <a:xfrm>
            <a:off x="777954" y="2815709"/>
            <a:ext cx="500063" cy="500063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5" name="Text 3"/>
          <p:cNvSpPr/>
          <p:nvPr/>
        </p:nvSpPr>
        <p:spPr>
          <a:xfrm>
            <a:off x="1500307" y="2892028"/>
            <a:ext cx="2952631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Extends LLMs with External Knowledge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500307" y="3808928"/>
            <a:ext cx="2952631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Connects to vector databases, search engines, and live documentation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730710" y="2815709"/>
            <a:ext cx="500063" cy="500063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8" name="Text 6"/>
          <p:cNvSpPr/>
          <p:nvPr/>
        </p:nvSpPr>
        <p:spPr>
          <a:xfrm>
            <a:off x="5453062" y="2892028"/>
            <a:ext cx="2952631" cy="694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Runtime Context Retrieval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5453062" y="3808928"/>
            <a:ext cx="2952631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Retriever pulls relevant information → LLM uses it for enhanced responses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77954" y="5320427"/>
            <a:ext cx="500063" cy="500063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11" name="Text 9"/>
          <p:cNvSpPr/>
          <p:nvPr/>
        </p:nvSpPr>
        <p:spPr>
          <a:xfrm>
            <a:off x="1500307" y="5396746"/>
            <a:ext cx="4099679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Dynamic Information Access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1500307" y="5966341"/>
            <a:ext cx="6905387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Bridges gap between static training data and real-time information needs</a:t>
            </a:r>
            <a:endParaRPr lang="en-US" sz="17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5524" y="2176582"/>
            <a:ext cx="4904423" cy="49044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1739"/>
            <a:ext cx="7508677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Anatomy of an AI Agent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0331" y="1665803"/>
            <a:ext cx="131497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Agentic AI goes beyond answering → it plans, reasons, and executes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2052399" y="2764631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LLM (Brain)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740331" y="3222069"/>
            <a:ext cx="3956328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Plans strategies and reasons through complex problems</a:t>
            </a:r>
            <a:endParaRPr lang="en-US" sz="16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3960" y="2242185"/>
            <a:ext cx="4602361" cy="4602361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716" y="3206413"/>
            <a:ext cx="316468" cy="39564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3623" y="2727722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Memory System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9933623" y="3185160"/>
            <a:ext cx="395644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Short-term: task context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9933623" y="3597593"/>
            <a:ext cx="395644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Long-term: knowledge/history</a:t>
            </a:r>
            <a:endParaRPr lang="en-US" sz="16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960" y="2242185"/>
            <a:ext cx="4602361" cy="4602361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858" y="3206413"/>
            <a:ext cx="316468" cy="3956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3623" y="5224463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Tools (Hands)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9933623" y="5681901"/>
            <a:ext cx="3956447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APIs, databases, email, search engines, code execution environments</a:t>
            </a:r>
            <a:endParaRPr lang="en-US" sz="16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960" y="2242185"/>
            <a:ext cx="4602361" cy="4602361"/>
          </a:xfrm>
          <a:prstGeom prst="rect">
            <a:avLst/>
          </a:prstGeom>
        </p:spPr>
      </p:pic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5858" y="5484555"/>
            <a:ext cx="316468" cy="395645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745694" y="5224463"/>
            <a:ext cx="295096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Orchestration (Heart)</a:t>
            </a:r>
            <a:endParaRPr lang="en-US" sz="2050" dirty="0"/>
          </a:p>
        </p:txBody>
      </p:sp>
      <p:sp>
        <p:nvSpPr>
          <p:cNvPr id="18" name="Text 10"/>
          <p:cNvSpPr/>
          <p:nvPr/>
        </p:nvSpPr>
        <p:spPr>
          <a:xfrm>
            <a:off x="740331" y="5681901"/>
            <a:ext cx="3956328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Decides next actions, delegates tasks, coordinates workflows</a:t>
            </a:r>
            <a:endParaRPr lang="en-US" sz="1650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960" y="2242185"/>
            <a:ext cx="4602361" cy="4602361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7716" y="5524083"/>
            <a:ext cx="316468" cy="316468"/>
          </a:xfrm>
          <a:prstGeom prst="rect">
            <a:avLst/>
          </a:prstGeom>
        </p:spPr>
      </p:pic>
      <p:sp>
        <p:nvSpPr>
          <p:cNvPr id="21" name="Shape 11"/>
          <p:cNvSpPr/>
          <p:nvPr/>
        </p:nvSpPr>
        <p:spPr>
          <a:xfrm>
            <a:off x="740331" y="7082433"/>
            <a:ext cx="13149739" cy="914162"/>
          </a:xfrm>
          <a:prstGeom prst="roundRect">
            <a:avLst>
              <a:gd name="adj" fmla="val 20827"/>
            </a:avLst>
          </a:prstGeom>
          <a:solidFill>
            <a:srgbClr val="B6D6FC"/>
          </a:solidFill>
          <a:ln/>
        </p:spPr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786" y="7382708"/>
            <a:ext cx="264319" cy="211455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1427559" y="7346752"/>
            <a:ext cx="12251055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📌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Think: "A personal assistant with memory, tools, and initiative"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068" y="428268"/>
            <a:ext cx="6428184" cy="486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CrewAI: Orchestrating AI Teams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068" y="1323618"/>
            <a:ext cx="6580227" cy="65802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12725" y="1304211"/>
            <a:ext cx="4561046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Multi-Agent Collaboration Framework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7512725" y="1751886"/>
            <a:ext cx="6580227" cy="498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CrewAI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is a Python framework designed for coordinating multiple AI agents working together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725" y="2425184"/>
            <a:ext cx="389334" cy="3893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2725" y="3009186"/>
            <a:ext cx="1946791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Agent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7512725" y="3408164"/>
            <a:ext cx="658022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Specialised worker (researcher, writer, coder) with defined roles and capabilities</a:t>
            </a:r>
            <a:endParaRPr lang="en-US" sz="12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725" y="3968710"/>
            <a:ext cx="389334" cy="3893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12725" y="4552712"/>
            <a:ext cx="1946791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Task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7512725" y="4951690"/>
            <a:ext cx="658022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Assigned work units (research trends, draft emails, generate reports)</a:t>
            </a:r>
            <a:endParaRPr lang="en-US" sz="12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725" y="5512237"/>
            <a:ext cx="389334" cy="38933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12725" y="6096238"/>
            <a:ext cx="1946791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Crew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7512725" y="6495217"/>
            <a:ext cx="6580227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Manager that coordinates agents, assigns tasks, and ensures completion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545068" y="8254127"/>
            <a:ext cx="1354026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⚙️</a:t>
            </a:r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Transforms LLMs into a "team of specialists"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2025-09-19T14:47:44Z</dcterms:created>
  <dcterms:modified xsi:type="dcterms:W3CDTF">2025-09-19T14:47:44Z</dcterms:modified>
</cp:coreProperties>
</file>